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0" r:id="rId8"/>
  </p:sldIdLst>
  <p:sldSz cx="18288000" cy="10287000"/>
  <p:notesSz cx="6858000" cy="9144000"/>
  <p:embeddedFontLst>
    <p:embeddedFont>
      <p:font typeface="Assistant Bold" panose="020B0604020202020204" charset="-79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ynamo Medium" panose="020B0604020202020204" charset="0"/>
      <p:regular r:id="rId14"/>
    </p:embeddedFont>
    <p:embeddedFont>
      <p:font typeface="Eastman Grotesque Bold" panose="020B0604020202020204" charset="0"/>
      <p:regular r:id="rId15"/>
    </p:embeddedFont>
    <p:embeddedFont>
      <p:font typeface="Source Sans Pro Bold" panose="020B060402020202020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ED"/>
    <a:srgbClr val="7796E4"/>
    <a:srgbClr val="123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66"/>
      </p:cViewPr>
      <p:guideLst>
        <p:guide orient="horz" pos="2136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1449" y="-337174"/>
            <a:ext cx="4493997" cy="449399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235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9021634" y="470372"/>
            <a:ext cx="11051095" cy="10190030"/>
          </a:xfrm>
          <a:custGeom>
            <a:avLst/>
            <a:gdLst/>
            <a:ahLst/>
            <a:cxnLst/>
            <a:rect l="l" t="t" r="r" b="b"/>
            <a:pathLst>
              <a:path w="11051095" h="10190030">
                <a:moveTo>
                  <a:pt x="11051095" y="0"/>
                </a:moveTo>
                <a:lnTo>
                  <a:pt x="0" y="0"/>
                </a:lnTo>
                <a:lnTo>
                  <a:pt x="0" y="10190030"/>
                </a:lnTo>
                <a:lnTo>
                  <a:pt x="11051095" y="10190030"/>
                </a:lnTo>
                <a:lnTo>
                  <a:pt x="110510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583983" y="3042071"/>
            <a:ext cx="5818685" cy="5818685"/>
            <a:chOff x="3446" y="12226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3446" y="1222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4"/>
              <a:stretch>
                <a:fillRect l="-22811" r="-10521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5400000">
            <a:off x="16538315" y="444101"/>
            <a:ext cx="1050785" cy="2277134"/>
          </a:xfrm>
          <a:custGeom>
            <a:avLst/>
            <a:gdLst/>
            <a:ahLst/>
            <a:cxnLst/>
            <a:rect l="l" t="t" r="r" b="b"/>
            <a:pathLst>
              <a:path w="1050785" h="2277134">
                <a:moveTo>
                  <a:pt x="0" y="0"/>
                </a:moveTo>
                <a:lnTo>
                  <a:pt x="1050786" y="0"/>
                </a:lnTo>
                <a:lnTo>
                  <a:pt x="1050786" y="2277134"/>
                </a:lnTo>
                <a:lnTo>
                  <a:pt x="0" y="227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495" r="-36818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260210" y="8091158"/>
            <a:ext cx="1050785" cy="2277134"/>
          </a:xfrm>
          <a:custGeom>
            <a:avLst/>
            <a:gdLst/>
            <a:ahLst/>
            <a:cxnLst/>
            <a:rect l="l" t="t" r="r" b="b"/>
            <a:pathLst>
              <a:path w="1050785" h="2277134">
                <a:moveTo>
                  <a:pt x="0" y="0"/>
                </a:moveTo>
                <a:lnTo>
                  <a:pt x="1050785" y="0"/>
                </a:lnTo>
                <a:lnTo>
                  <a:pt x="1050785" y="2277134"/>
                </a:lnTo>
                <a:lnTo>
                  <a:pt x="0" y="227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495" r="-36818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14400" y="2593067"/>
            <a:ext cx="10580032" cy="1113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26"/>
              </a:lnSpc>
            </a:pPr>
            <a:r>
              <a:rPr lang="en-US" sz="4400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JAWATANKUASA PEMANDU ICT </a:t>
            </a: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635C54A4-64A0-4DDC-9A2C-2EBBCE8E46E3}"/>
              </a:ext>
            </a:extLst>
          </p:cNvPr>
          <p:cNvGrpSpPr/>
          <p:nvPr/>
        </p:nvGrpSpPr>
        <p:grpSpPr>
          <a:xfrm>
            <a:off x="12443256" y="2832118"/>
            <a:ext cx="6100137" cy="6100137"/>
            <a:chOff x="0" y="0"/>
            <a:chExt cx="812800" cy="8128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9CCFC7A-A406-4DC4-B85D-5EEA847AAB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7"/>
              <a:stretch>
                <a:fillRect l="-27774" r="-50003"/>
              </a:stretch>
            </a:blipFill>
            <a:ln w="190500" cap="sq">
              <a:solidFill>
                <a:srgbClr val="517DED"/>
              </a:solidFill>
              <a:prstDash val="solid"/>
              <a:miter/>
            </a:ln>
          </p:spPr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id="{8711FB21-582F-4AD6-A27D-5E5E238D23F6}"/>
              </a:ext>
            </a:extLst>
          </p:cNvPr>
          <p:cNvSpPr/>
          <p:nvPr/>
        </p:nvSpPr>
        <p:spPr>
          <a:xfrm>
            <a:off x="918088" y="1198452"/>
            <a:ext cx="2053712" cy="1614730"/>
          </a:xfrm>
          <a:custGeom>
            <a:avLst/>
            <a:gdLst/>
            <a:ahLst/>
            <a:cxnLst/>
            <a:rect l="l" t="t" r="r" b="b"/>
            <a:pathLst>
              <a:path w="1919985" h="1509588">
                <a:moveTo>
                  <a:pt x="0" y="0"/>
                </a:moveTo>
                <a:lnTo>
                  <a:pt x="1919985" y="0"/>
                </a:lnTo>
                <a:lnTo>
                  <a:pt x="1919985" y="1509588"/>
                </a:lnTo>
                <a:lnTo>
                  <a:pt x="0" y="15095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3E46F60F-E017-4DE9-BB0B-1370D6CD3DA4}"/>
              </a:ext>
            </a:extLst>
          </p:cNvPr>
          <p:cNvSpPr txBox="1"/>
          <p:nvPr/>
        </p:nvSpPr>
        <p:spPr>
          <a:xfrm>
            <a:off x="914400" y="3631551"/>
            <a:ext cx="8594289" cy="74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41"/>
              </a:lnSpc>
            </a:pPr>
            <a:r>
              <a:rPr lang="en-US" sz="4000" b="1" spc="18" dirty="0">
                <a:solidFill>
                  <a:srgbClr val="517DED"/>
                </a:solidFill>
                <a:latin typeface="Dynamo Medium"/>
                <a:ea typeface="Dynamo Medium"/>
                <a:cs typeface="Dynamo Medium"/>
                <a:sym typeface="Dynamo Medium"/>
              </a:rPr>
              <a:t>[TAJUK PERMOHONAN]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9ABCA5-643E-4057-9DF5-49FE21DE45C2}"/>
              </a:ext>
            </a:extLst>
          </p:cNvPr>
          <p:cNvSpPr/>
          <p:nvPr/>
        </p:nvSpPr>
        <p:spPr>
          <a:xfrm>
            <a:off x="3186312" y="1359007"/>
            <a:ext cx="1717293" cy="14541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LOGO JABATAN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95D7E776-C461-4600-9E85-F049F9B84998}"/>
              </a:ext>
            </a:extLst>
          </p:cNvPr>
          <p:cNvSpPr txBox="1"/>
          <p:nvPr/>
        </p:nvSpPr>
        <p:spPr>
          <a:xfrm>
            <a:off x="806718" y="5882186"/>
            <a:ext cx="8594289" cy="72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41"/>
              </a:lnSpc>
            </a:pPr>
            <a:r>
              <a:rPr lang="en-US" sz="3600" b="1" spc="18" dirty="0">
                <a:solidFill>
                  <a:srgbClr val="517DED"/>
                </a:solidFill>
                <a:latin typeface="Dynamo Medium"/>
                <a:ea typeface="Dynamo Medium"/>
                <a:cs typeface="Dynamo Medium"/>
                <a:sym typeface="Dynamo Medium"/>
              </a:rPr>
              <a:t>[NAMA JABATAN / AGENSI]</a:t>
            </a: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116FC5EF-2A37-4886-99D6-383A48804CAF}"/>
              </a:ext>
            </a:extLst>
          </p:cNvPr>
          <p:cNvGrpSpPr/>
          <p:nvPr/>
        </p:nvGrpSpPr>
        <p:grpSpPr>
          <a:xfrm>
            <a:off x="2344474" y="9182099"/>
            <a:ext cx="8394820" cy="911459"/>
            <a:chOff x="0" y="0"/>
            <a:chExt cx="12795368" cy="1509751"/>
          </a:xfrm>
        </p:grpSpPr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ACCBDB94-5E9A-4196-AF4E-85E74938F66B}"/>
                </a:ext>
              </a:extLst>
            </p:cNvPr>
            <p:cNvGrpSpPr/>
            <p:nvPr/>
          </p:nvGrpSpPr>
          <p:grpSpPr>
            <a:xfrm>
              <a:off x="0" y="0"/>
              <a:ext cx="12795368" cy="1252268"/>
              <a:chOff x="0" y="0"/>
              <a:chExt cx="1712426" cy="167593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2E272501-534B-4C2B-A0C6-2E4A58FBB440}"/>
                  </a:ext>
                </a:extLst>
              </p:cNvPr>
              <p:cNvSpPr/>
              <p:nvPr/>
            </p:nvSpPr>
            <p:spPr>
              <a:xfrm>
                <a:off x="15347" y="0"/>
                <a:ext cx="1681732" cy="167593"/>
              </a:xfrm>
              <a:custGeom>
                <a:avLst/>
                <a:gdLst/>
                <a:ahLst/>
                <a:cxnLst/>
                <a:rect l="l" t="t" r="r" b="b"/>
                <a:pathLst>
                  <a:path w="1681732" h="167593">
                    <a:moveTo>
                      <a:pt x="212982" y="0"/>
                    </a:moveTo>
                    <a:lnTo>
                      <a:pt x="1671950" y="0"/>
                    </a:lnTo>
                    <a:cubicBezTo>
                      <a:pt x="1675759" y="0"/>
                      <a:pt x="1679158" y="2391"/>
                      <a:pt x="1680445" y="5975"/>
                    </a:cubicBezTo>
                    <a:cubicBezTo>
                      <a:pt x="1681732" y="9559"/>
                      <a:pt x="1680631" y="13566"/>
                      <a:pt x="1677693" y="15989"/>
                    </a:cubicBezTo>
                    <a:lnTo>
                      <a:pt x="1513265" y="151604"/>
                    </a:lnTo>
                    <a:cubicBezTo>
                      <a:pt x="1500733" y="161940"/>
                      <a:pt x="1484995" y="167593"/>
                      <a:pt x="1468750" y="167593"/>
                    </a:cubicBezTo>
                    <a:lnTo>
                      <a:pt x="9782" y="167593"/>
                    </a:lnTo>
                    <a:cubicBezTo>
                      <a:pt x="5973" y="167593"/>
                      <a:pt x="2575" y="165203"/>
                      <a:pt x="1287" y="161618"/>
                    </a:cubicBezTo>
                    <a:cubicBezTo>
                      <a:pt x="0" y="158034"/>
                      <a:pt x="1101" y="154027"/>
                      <a:pt x="4039" y="151604"/>
                    </a:cubicBezTo>
                    <a:lnTo>
                      <a:pt x="168467" y="15989"/>
                    </a:lnTo>
                    <a:cubicBezTo>
                      <a:pt x="180999" y="5653"/>
                      <a:pt x="196737" y="0"/>
                      <a:pt x="212982" y="0"/>
                    </a:cubicBezTo>
                    <a:close/>
                  </a:path>
                </a:pathLst>
              </a:custGeom>
              <a:solidFill>
                <a:srgbClr val="123586"/>
              </a:solidFill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34" name="TextBox 8">
                <a:extLst>
                  <a:ext uri="{FF2B5EF4-FFF2-40B4-BE49-F238E27FC236}">
                    <a16:creationId xmlns:a16="http://schemas.microsoft.com/office/drawing/2014/main" id="{7C573F59-4E89-4862-BB5B-A1D82F52320C}"/>
                  </a:ext>
                </a:extLst>
              </p:cNvPr>
              <p:cNvSpPr txBox="1"/>
              <p:nvPr/>
            </p:nvSpPr>
            <p:spPr>
              <a:xfrm>
                <a:off x="101600" y="19050"/>
                <a:ext cx="1509226" cy="148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  <p:grpSp>
          <p:nvGrpSpPr>
            <p:cNvPr id="30" name="Group 9">
              <a:extLst>
                <a:ext uri="{FF2B5EF4-FFF2-40B4-BE49-F238E27FC236}">
                  <a16:creationId xmlns:a16="http://schemas.microsoft.com/office/drawing/2014/main" id="{0B7D779C-0C94-4A5E-8335-0C6FF9D6EC73}"/>
                </a:ext>
              </a:extLst>
            </p:cNvPr>
            <p:cNvGrpSpPr/>
            <p:nvPr/>
          </p:nvGrpSpPr>
          <p:grpSpPr>
            <a:xfrm>
              <a:off x="6095206" y="947941"/>
              <a:ext cx="5740439" cy="561810"/>
              <a:chOff x="0" y="0"/>
              <a:chExt cx="1712426" cy="167593"/>
            </a:xfrm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C5FF741A-D33E-4A19-BE4F-05362B71B7CB}"/>
                  </a:ext>
                </a:extLst>
              </p:cNvPr>
              <p:cNvSpPr/>
              <p:nvPr/>
            </p:nvSpPr>
            <p:spPr>
              <a:xfrm>
                <a:off x="18004" y="0"/>
                <a:ext cx="1676418" cy="167593"/>
              </a:xfrm>
              <a:custGeom>
                <a:avLst/>
                <a:gdLst/>
                <a:ahLst/>
                <a:cxnLst/>
                <a:rect l="l" t="t" r="r" b="b"/>
                <a:pathLst>
                  <a:path w="1676418" h="167593">
                    <a:moveTo>
                      <a:pt x="214676" y="0"/>
                    </a:moveTo>
                    <a:lnTo>
                      <a:pt x="1664942" y="0"/>
                    </a:lnTo>
                    <a:cubicBezTo>
                      <a:pt x="1669410" y="0"/>
                      <a:pt x="1673397" y="2804"/>
                      <a:pt x="1674908" y="7009"/>
                    </a:cubicBezTo>
                    <a:cubicBezTo>
                      <a:pt x="1676418" y="11214"/>
                      <a:pt x="1675126" y="15915"/>
                      <a:pt x="1671680" y="18757"/>
                    </a:cubicBezTo>
                    <a:lnTo>
                      <a:pt x="1513965" y="148836"/>
                    </a:lnTo>
                    <a:cubicBezTo>
                      <a:pt x="1499263" y="160961"/>
                      <a:pt x="1480800" y="167593"/>
                      <a:pt x="1461742" y="167593"/>
                    </a:cubicBezTo>
                    <a:lnTo>
                      <a:pt x="11476" y="167593"/>
                    </a:lnTo>
                    <a:cubicBezTo>
                      <a:pt x="7008" y="167593"/>
                      <a:pt x="3021" y="164789"/>
                      <a:pt x="1511" y="160584"/>
                    </a:cubicBezTo>
                    <a:cubicBezTo>
                      <a:pt x="0" y="156379"/>
                      <a:pt x="1292" y="151679"/>
                      <a:pt x="4739" y="148836"/>
                    </a:cubicBezTo>
                    <a:lnTo>
                      <a:pt x="162453" y="18757"/>
                    </a:lnTo>
                    <a:cubicBezTo>
                      <a:pt x="177155" y="6632"/>
                      <a:pt x="195619" y="0"/>
                      <a:pt x="214676" y="0"/>
                    </a:cubicBezTo>
                    <a:close/>
                  </a:path>
                </a:pathLst>
              </a:custGeom>
              <a:solidFill>
                <a:srgbClr val="517DED"/>
              </a:solidFill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BBC2E763-F4F0-45FE-B025-721A277E28E4}"/>
                  </a:ext>
                </a:extLst>
              </p:cNvPr>
              <p:cNvSpPr txBox="1"/>
              <p:nvPr/>
            </p:nvSpPr>
            <p:spPr>
              <a:xfrm>
                <a:off x="101600" y="19050"/>
                <a:ext cx="1509226" cy="148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8A047265-3342-4AED-9AF0-B9CC450AD91F}"/>
              </a:ext>
            </a:extLst>
          </p:cNvPr>
          <p:cNvSpPr txBox="1"/>
          <p:nvPr/>
        </p:nvSpPr>
        <p:spPr>
          <a:xfrm>
            <a:off x="3390896" y="9292307"/>
            <a:ext cx="839482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2800" b="1" dirty="0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JPICT BIL X/202X | [TARIKH MESYUARAT]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7138" y="1165081"/>
            <a:ext cx="9942511" cy="106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25"/>
              </a:lnSpc>
            </a:pPr>
            <a:r>
              <a:rPr lang="en-US" sz="4800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RINGKASAN PROJEK</a:t>
            </a:r>
          </a:p>
        </p:txBody>
      </p:sp>
      <p:sp>
        <p:nvSpPr>
          <p:cNvPr id="5" name="Freeform 5"/>
          <p:cNvSpPr/>
          <p:nvPr/>
        </p:nvSpPr>
        <p:spPr>
          <a:xfrm rot="-5400000" flipH="1">
            <a:off x="10965768" y="388032"/>
            <a:ext cx="9960179" cy="9184115"/>
          </a:xfrm>
          <a:custGeom>
            <a:avLst/>
            <a:gdLst/>
            <a:ahLst/>
            <a:cxnLst/>
            <a:rect l="l" t="t" r="r" b="b"/>
            <a:pathLst>
              <a:path w="9960179" h="9184115">
                <a:moveTo>
                  <a:pt x="9960178" y="0"/>
                </a:moveTo>
                <a:lnTo>
                  <a:pt x="0" y="0"/>
                </a:lnTo>
                <a:lnTo>
                  <a:pt x="0" y="9184115"/>
                </a:lnTo>
                <a:lnTo>
                  <a:pt x="9960178" y="9184115"/>
                </a:lnTo>
                <a:lnTo>
                  <a:pt x="99601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8014423" y="-1138567"/>
            <a:ext cx="1050785" cy="2277134"/>
          </a:xfrm>
          <a:custGeom>
            <a:avLst/>
            <a:gdLst/>
            <a:ahLst/>
            <a:cxnLst/>
            <a:rect l="l" t="t" r="r" b="b"/>
            <a:pathLst>
              <a:path w="1050785" h="2277134">
                <a:moveTo>
                  <a:pt x="0" y="0"/>
                </a:moveTo>
                <a:lnTo>
                  <a:pt x="1050785" y="0"/>
                </a:lnTo>
                <a:lnTo>
                  <a:pt x="1050785" y="2277134"/>
                </a:lnTo>
                <a:lnTo>
                  <a:pt x="0" y="2277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495" r="-368184"/>
            </a:stretch>
          </a:blipFill>
        </p:spPr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9E3663E-0A57-4E3F-BDFD-7822D84D1CBF}"/>
              </a:ext>
            </a:extLst>
          </p:cNvPr>
          <p:cNvGrpSpPr/>
          <p:nvPr/>
        </p:nvGrpSpPr>
        <p:grpSpPr>
          <a:xfrm>
            <a:off x="13411200" y="1409700"/>
            <a:ext cx="5471129" cy="5512159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92DEBD0-EC59-490A-9B5B-BD9CB80EE4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6"/>
              <a:stretch>
                <a:fillRect l="-51032" r="-38495" b="-7083"/>
              </a:stretch>
            </a:blipFill>
            <a:ln w="142875" cap="sq">
              <a:solidFill>
                <a:srgbClr val="123586"/>
              </a:solidFill>
              <a:prstDash val="solid"/>
              <a:miter/>
            </a:ln>
          </p:spPr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94FB2466-3D88-4866-AC00-660884767501}"/>
              </a:ext>
            </a:extLst>
          </p:cNvPr>
          <p:cNvSpPr txBox="1"/>
          <p:nvPr/>
        </p:nvSpPr>
        <p:spPr>
          <a:xfrm>
            <a:off x="1207138" y="2834205"/>
            <a:ext cx="9184115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[NAMA JABATAN /AGENSI] BERCADANG UNTUK [TAJUK PERMOHONAN] BAGI [TUJUAN PROJEK].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OBJEKTIF PROJEK.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SKOP PROJEK INI MERANGKUMI [NYATAKAN SKOP KESELURUHAN PROJEK]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NYATAKAN KATEGORI PROJEK 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CADANGAN PEROLEHAN PROJEK SECARA : [SEBUTHARGA / TENDER / RUNDINGAN TERUS]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Eastman Grotesque Bold" panose="020B0604020202020204" charset="0"/>
                <a:ea typeface="Source Sans Pro"/>
                <a:cs typeface="Source Sans Pro"/>
                <a:sym typeface="Source Sans Pro"/>
              </a:rPr>
              <a:t>CADANGAN TEMPOH PROJEK SELAMA XX BULAN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C0CCE999-89B1-4F88-A167-07D05CC34D45}"/>
              </a:ext>
            </a:extLst>
          </p:cNvPr>
          <p:cNvGrpSpPr/>
          <p:nvPr/>
        </p:nvGrpSpPr>
        <p:grpSpPr>
          <a:xfrm>
            <a:off x="13875359" y="9547427"/>
            <a:ext cx="5022241" cy="579161"/>
            <a:chOff x="-63988" y="4076"/>
            <a:chExt cx="1681732" cy="167593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DC845B4-374A-41D3-AACC-75C8A2926E78}"/>
                </a:ext>
              </a:extLst>
            </p:cNvPr>
            <p:cNvSpPr/>
            <p:nvPr/>
          </p:nvSpPr>
          <p:spPr>
            <a:xfrm>
              <a:off x="-63988" y="4076"/>
              <a:ext cx="1681732" cy="167593"/>
            </a:xfrm>
            <a:custGeom>
              <a:avLst/>
              <a:gdLst/>
              <a:ahLst/>
              <a:cxnLst/>
              <a:rect l="l" t="t" r="r" b="b"/>
              <a:pathLst>
                <a:path w="1681732" h="167593">
                  <a:moveTo>
                    <a:pt x="212982" y="0"/>
                  </a:moveTo>
                  <a:lnTo>
                    <a:pt x="1671950" y="0"/>
                  </a:lnTo>
                  <a:cubicBezTo>
                    <a:pt x="1675759" y="0"/>
                    <a:pt x="1679158" y="2391"/>
                    <a:pt x="1680445" y="5975"/>
                  </a:cubicBezTo>
                  <a:cubicBezTo>
                    <a:pt x="1681732" y="9559"/>
                    <a:pt x="1680631" y="13566"/>
                    <a:pt x="1677693" y="15989"/>
                  </a:cubicBezTo>
                  <a:lnTo>
                    <a:pt x="1513265" y="151604"/>
                  </a:lnTo>
                  <a:cubicBezTo>
                    <a:pt x="1500733" y="161940"/>
                    <a:pt x="1484995" y="167593"/>
                    <a:pt x="1468750" y="167593"/>
                  </a:cubicBezTo>
                  <a:lnTo>
                    <a:pt x="9782" y="167593"/>
                  </a:lnTo>
                  <a:cubicBezTo>
                    <a:pt x="5973" y="167593"/>
                    <a:pt x="2575" y="165203"/>
                    <a:pt x="1287" y="161618"/>
                  </a:cubicBezTo>
                  <a:cubicBezTo>
                    <a:pt x="0" y="158034"/>
                    <a:pt x="1101" y="154027"/>
                    <a:pt x="4039" y="151604"/>
                  </a:cubicBezTo>
                  <a:lnTo>
                    <a:pt x="168467" y="15989"/>
                  </a:lnTo>
                  <a:cubicBezTo>
                    <a:pt x="180999" y="5653"/>
                    <a:pt x="196737" y="0"/>
                    <a:pt x="212982" y="0"/>
                  </a:cubicBezTo>
                  <a:close/>
                </a:path>
              </a:pathLst>
            </a:custGeom>
            <a:solidFill>
              <a:srgbClr val="123586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6390389C-3029-406B-B7E4-D8CBB9AA2730}"/>
                </a:ext>
              </a:extLst>
            </p:cNvPr>
            <p:cNvSpPr txBox="1"/>
            <p:nvPr/>
          </p:nvSpPr>
          <p:spPr>
            <a:xfrm>
              <a:off x="101600" y="19050"/>
              <a:ext cx="1509226" cy="148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20" name="TextBox 16">
            <a:extLst>
              <a:ext uri="{FF2B5EF4-FFF2-40B4-BE49-F238E27FC236}">
                <a16:creationId xmlns:a16="http://schemas.microsoft.com/office/drawing/2014/main" id="{DA0851C8-73BD-4B43-ADEF-48E27FD592F0}"/>
              </a:ext>
            </a:extLst>
          </p:cNvPr>
          <p:cNvSpPr txBox="1"/>
          <p:nvPr/>
        </p:nvSpPr>
        <p:spPr>
          <a:xfrm>
            <a:off x="14478000" y="9563100"/>
            <a:ext cx="3676977" cy="370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1600" b="1" dirty="0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JPICT BIL X/202X | [TARIKH MESYUARAT]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C8D81859-214E-440D-A702-DC4595A0F999}"/>
              </a:ext>
            </a:extLst>
          </p:cNvPr>
          <p:cNvSpPr/>
          <p:nvPr/>
        </p:nvSpPr>
        <p:spPr>
          <a:xfrm>
            <a:off x="16732875" y="117539"/>
            <a:ext cx="1080339" cy="849416"/>
          </a:xfrm>
          <a:custGeom>
            <a:avLst/>
            <a:gdLst/>
            <a:ahLst/>
            <a:cxnLst/>
            <a:rect l="l" t="t" r="r" b="b"/>
            <a:pathLst>
              <a:path w="1080339" h="849416">
                <a:moveTo>
                  <a:pt x="0" y="0"/>
                </a:moveTo>
                <a:lnTo>
                  <a:pt x="1080339" y="0"/>
                </a:lnTo>
                <a:lnTo>
                  <a:pt x="1080339" y="849416"/>
                </a:lnTo>
                <a:lnTo>
                  <a:pt x="0" y="8494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flipV="1">
            <a:off x="-5508038" y="0"/>
            <a:ext cx="9091994" cy="10921314"/>
          </a:xfrm>
          <a:custGeom>
            <a:avLst/>
            <a:gdLst/>
            <a:ahLst/>
            <a:cxnLst/>
            <a:rect l="l" t="t" r="r" b="b"/>
            <a:pathLst>
              <a:path w="7105524" h="8535164">
                <a:moveTo>
                  <a:pt x="0" y="8535164"/>
                </a:moveTo>
                <a:lnTo>
                  <a:pt x="7105523" y="8535164"/>
                </a:lnTo>
                <a:lnTo>
                  <a:pt x="7105523" y="0"/>
                </a:lnTo>
                <a:lnTo>
                  <a:pt x="0" y="0"/>
                </a:lnTo>
                <a:lnTo>
                  <a:pt x="0" y="8535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093B9B8-1923-4B10-B9FB-EF0C47FA89F2}"/>
              </a:ext>
            </a:extLst>
          </p:cNvPr>
          <p:cNvSpPr txBox="1"/>
          <p:nvPr/>
        </p:nvSpPr>
        <p:spPr>
          <a:xfrm>
            <a:off x="4299083" y="637612"/>
            <a:ext cx="9525000" cy="1046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25"/>
              </a:lnSpc>
            </a:pPr>
            <a:r>
              <a:rPr lang="en-US" sz="4800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JUSTIFIKASI KEPERLUAN PROJEK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5434C307-25A2-46A5-99F1-1048B0D73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67395"/>
              </p:ext>
            </p:extLst>
          </p:nvPr>
        </p:nvGraphicFramePr>
        <p:xfrm>
          <a:off x="2895600" y="2985253"/>
          <a:ext cx="14664960" cy="4950808"/>
        </p:xfrm>
        <a:graphic>
          <a:graphicData uri="http://schemas.openxmlformats.org/drawingml/2006/table">
            <a:tbl>
              <a:tblPr/>
              <a:tblGrid>
                <a:gridCol w="119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8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8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55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BIL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PENYATAAN MASALAH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RASIONAL / JUSTIFIKASI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IMPLIKASI JIKA TIDAK DILAKSANAKAN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8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959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80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0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62631"/>
                  </a:ext>
                </a:extLst>
              </a:tr>
            </a:tbl>
          </a:graphicData>
        </a:graphic>
      </p:graphicFrame>
      <p:sp>
        <p:nvSpPr>
          <p:cNvPr id="17" name="Freeform 5">
            <a:extLst>
              <a:ext uri="{FF2B5EF4-FFF2-40B4-BE49-F238E27FC236}">
                <a16:creationId xmlns:a16="http://schemas.microsoft.com/office/drawing/2014/main" id="{AE095C52-B45A-45B7-9953-9800F3BA794F}"/>
              </a:ext>
            </a:extLst>
          </p:cNvPr>
          <p:cNvSpPr/>
          <p:nvPr/>
        </p:nvSpPr>
        <p:spPr>
          <a:xfrm>
            <a:off x="16732875" y="117539"/>
            <a:ext cx="1080339" cy="849416"/>
          </a:xfrm>
          <a:custGeom>
            <a:avLst/>
            <a:gdLst/>
            <a:ahLst/>
            <a:cxnLst/>
            <a:rect l="l" t="t" r="r" b="b"/>
            <a:pathLst>
              <a:path w="1080339" h="849416">
                <a:moveTo>
                  <a:pt x="0" y="0"/>
                </a:moveTo>
                <a:lnTo>
                  <a:pt x="1080339" y="0"/>
                </a:lnTo>
                <a:lnTo>
                  <a:pt x="1080339" y="849416"/>
                </a:lnTo>
                <a:lnTo>
                  <a:pt x="0" y="849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6822CD0E-800A-4F7C-80E5-81C9C0BC2E4A}"/>
              </a:ext>
            </a:extLst>
          </p:cNvPr>
          <p:cNvGrpSpPr/>
          <p:nvPr/>
        </p:nvGrpSpPr>
        <p:grpSpPr>
          <a:xfrm>
            <a:off x="13875359" y="9547427"/>
            <a:ext cx="5022241" cy="579161"/>
            <a:chOff x="-63988" y="4076"/>
            <a:chExt cx="1681732" cy="16759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E1E3C99-8152-44A9-AB87-92FE7AD7F1EF}"/>
                </a:ext>
              </a:extLst>
            </p:cNvPr>
            <p:cNvSpPr/>
            <p:nvPr/>
          </p:nvSpPr>
          <p:spPr>
            <a:xfrm>
              <a:off x="-63988" y="4076"/>
              <a:ext cx="1681732" cy="167593"/>
            </a:xfrm>
            <a:custGeom>
              <a:avLst/>
              <a:gdLst/>
              <a:ahLst/>
              <a:cxnLst/>
              <a:rect l="l" t="t" r="r" b="b"/>
              <a:pathLst>
                <a:path w="1681732" h="167593">
                  <a:moveTo>
                    <a:pt x="212982" y="0"/>
                  </a:moveTo>
                  <a:lnTo>
                    <a:pt x="1671950" y="0"/>
                  </a:lnTo>
                  <a:cubicBezTo>
                    <a:pt x="1675759" y="0"/>
                    <a:pt x="1679158" y="2391"/>
                    <a:pt x="1680445" y="5975"/>
                  </a:cubicBezTo>
                  <a:cubicBezTo>
                    <a:pt x="1681732" y="9559"/>
                    <a:pt x="1680631" y="13566"/>
                    <a:pt x="1677693" y="15989"/>
                  </a:cubicBezTo>
                  <a:lnTo>
                    <a:pt x="1513265" y="151604"/>
                  </a:lnTo>
                  <a:cubicBezTo>
                    <a:pt x="1500733" y="161940"/>
                    <a:pt x="1484995" y="167593"/>
                    <a:pt x="1468750" y="167593"/>
                  </a:cubicBezTo>
                  <a:lnTo>
                    <a:pt x="9782" y="167593"/>
                  </a:lnTo>
                  <a:cubicBezTo>
                    <a:pt x="5973" y="167593"/>
                    <a:pt x="2575" y="165203"/>
                    <a:pt x="1287" y="161618"/>
                  </a:cubicBezTo>
                  <a:cubicBezTo>
                    <a:pt x="0" y="158034"/>
                    <a:pt x="1101" y="154027"/>
                    <a:pt x="4039" y="151604"/>
                  </a:cubicBezTo>
                  <a:lnTo>
                    <a:pt x="168467" y="15989"/>
                  </a:lnTo>
                  <a:cubicBezTo>
                    <a:pt x="180999" y="5653"/>
                    <a:pt x="196737" y="0"/>
                    <a:pt x="212982" y="0"/>
                  </a:cubicBezTo>
                  <a:close/>
                </a:path>
              </a:pathLst>
            </a:custGeom>
            <a:solidFill>
              <a:srgbClr val="123586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E04A5BD3-C4F0-4432-BE1A-9F8F495D8C46}"/>
                </a:ext>
              </a:extLst>
            </p:cNvPr>
            <p:cNvSpPr txBox="1"/>
            <p:nvPr/>
          </p:nvSpPr>
          <p:spPr>
            <a:xfrm>
              <a:off x="101600" y="19050"/>
              <a:ext cx="1509226" cy="148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21" name="TextBox 16">
            <a:extLst>
              <a:ext uri="{FF2B5EF4-FFF2-40B4-BE49-F238E27FC236}">
                <a16:creationId xmlns:a16="http://schemas.microsoft.com/office/drawing/2014/main" id="{67C51AB8-E50B-4911-BEB3-B9CC65C8611C}"/>
              </a:ext>
            </a:extLst>
          </p:cNvPr>
          <p:cNvSpPr txBox="1"/>
          <p:nvPr/>
        </p:nvSpPr>
        <p:spPr>
          <a:xfrm>
            <a:off x="14478000" y="9563100"/>
            <a:ext cx="3676977" cy="370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1600" b="1" dirty="0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JPICT BIL X/202X | [TARIKH MESYUARAT]</a:t>
            </a:r>
          </a:p>
        </p:txBody>
      </p:sp>
    </p:spTree>
    <p:extLst>
      <p:ext uri="{BB962C8B-B14F-4D97-AF65-F5344CB8AC3E}">
        <p14:creationId xmlns:p14="http://schemas.microsoft.com/office/powerpoint/2010/main" val="266270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flipV="1">
            <a:off x="-5508038" y="0"/>
            <a:ext cx="9091994" cy="10921314"/>
          </a:xfrm>
          <a:custGeom>
            <a:avLst/>
            <a:gdLst/>
            <a:ahLst/>
            <a:cxnLst/>
            <a:rect l="l" t="t" r="r" b="b"/>
            <a:pathLst>
              <a:path w="7105524" h="8535164">
                <a:moveTo>
                  <a:pt x="0" y="8535164"/>
                </a:moveTo>
                <a:lnTo>
                  <a:pt x="7105523" y="8535164"/>
                </a:lnTo>
                <a:lnTo>
                  <a:pt x="7105523" y="0"/>
                </a:lnTo>
                <a:lnTo>
                  <a:pt x="0" y="0"/>
                </a:lnTo>
                <a:lnTo>
                  <a:pt x="0" y="8535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093B9B8-1923-4B10-B9FB-EF0C47FA89F2}"/>
              </a:ext>
            </a:extLst>
          </p:cNvPr>
          <p:cNvSpPr txBox="1"/>
          <p:nvPr/>
        </p:nvSpPr>
        <p:spPr>
          <a:xfrm>
            <a:off x="4299083" y="637612"/>
            <a:ext cx="9525000" cy="1046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25"/>
              </a:lnSpc>
            </a:pPr>
            <a:r>
              <a:rPr lang="en-US" sz="4800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IMPLIKASI KEWANGAN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5434C307-25A2-46A5-99F1-1048B0D73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77530"/>
              </p:ext>
            </p:extLst>
          </p:nvPr>
        </p:nvGraphicFramePr>
        <p:xfrm>
          <a:off x="2895600" y="2985253"/>
          <a:ext cx="14664960" cy="4950808"/>
        </p:xfrm>
        <a:graphic>
          <a:graphicData uri="http://schemas.openxmlformats.org/drawingml/2006/table">
            <a:tbl>
              <a:tblPr/>
              <a:tblGrid>
                <a:gridCol w="9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297733620"/>
                    </a:ext>
                  </a:extLst>
                </a:gridCol>
                <a:gridCol w="277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55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BIL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PERKARA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KUANTITI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KOS SEUNIT</a:t>
                      </a:r>
                      <a:endParaRPr lang="en-US" sz="1100" dirty="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(RM)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JUMLAH (RM)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8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959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80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0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62631"/>
                  </a:ext>
                </a:extLst>
              </a:tr>
            </a:tbl>
          </a:graphicData>
        </a:graphic>
      </p:graphicFrame>
      <p:sp>
        <p:nvSpPr>
          <p:cNvPr id="17" name="Freeform 5">
            <a:extLst>
              <a:ext uri="{FF2B5EF4-FFF2-40B4-BE49-F238E27FC236}">
                <a16:creationId xmlns:a16="http://schemas.microsoft.com/office/drawing/2014/main" id="{AE095C52-B45A-45B7-9953-9800F3BA794F}"/>
              </a:ext>
            </a:extLst>
          </p:cNvPr>
          <p:cNvSpPr/>
          <p:nvPr/>
        </p:nvSpPr>
        <p:spPr>
          <a:xfrm>
            <a:off x="16732875" y="117539"/>
            <a:ext cx="1080339" cy="849416"/>
          </a:xfrm>
          <a:custGeom>
            <a:avLst/>
            <a:gdLst/>
            <a:ahLst/>
            <a:cxnLst/>
            <a:rect l="l" t="t" r="r" b="b"/>
            <a:pathLst>
              <a:path w="1080339" h="849416">
                <a:moveTo>
                  <a:pt x="0" y="0"/>
                </a:moveTo>
                <a:lnTo>
                  <a:pt x="1080339" y="0"/>
                </a:lnTo>
                <a:lnTo>
                  <a:pt x="1080339" y="849416"/>
                </a:lnTo>
                <a:lnTo>
                  <a:pt x="0" y="849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6822CD0E-800A-4F7C-80E5-81C9C0BC2E4A}"/>
              </a:ext>
            </a:extLst>
          </p:cNvPr>
          <p:cNvGrpSpPr/>
          <p:nvPr/>
        </p:nvGrpSpPr>
        <p:grpSpPr>
          <a:xfrm>
            <a:off x="13875359" y="9547427"/>
            <a:ext cx="5022241" cy="579161"/>
            <a:chOff x="-63988" y="4076"/>
            <a:chExt cx="1681732" cy="16759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E1E3C99-8152-44A9-AB87-92FE7AD7F1EF}"/>
                </a:ext>
              </a:extLst>
            </p:cNvPr>
            <p:cNvSpPr/>
            <p:nvPr/>
          </p:nvSpPr>
          <p:spPr>
            <a:xfrm>
              <a:off x="-63988" y="4076"/>
              <a:ext cx="1681732" cy="167593"/>
            </a:xfrm>
            <a:custGeom>
              <a:avLst/>
              <a:gdLst/>
              <a:ahLst/>
              <a:cxnLst/>
              <a:rect l="l" t="t" r="r" b="b"/>
              <a:pathLst>
                <a:path w="1681732" h="167593">
                  <a:moveTo>
                    <a:pt x="212982" y="0"/>
                  </a:moveTo>
                  <a:lnTo>
                    <a:pt x="1671950" y="0"/>
                  </a:lnTo>
                  <a:cubicBezTo>
                    <a:pt x="1675759" y="0"/>
                    <a:pt x="1679158" y="2391"/>
                    <a:pt x="1680445" y="5975"/>
                  </a:cubicBezTo>
                  <a:cubicBezTo>
                    <a:pt x="1681732" y="9559"/>
                    <a:pt x="1680631" y="13566"/>
                    <a:pt x="1677693" y="15989"/>
                  </a:cubicBezTo>
                  <a:lnTo>
                    <a:pt x="1513265" y="151604"/>
                  </a:lnTo>
                  <a:cubicBezTo>
                    <a:pt x="1500733" y="161940"/>
                    <a:pt x="1484995" y="167593"/>
                    <a:pt x="1468750" y="167593"/>
                  </a:cubicBezTo>
                  <a:lnTo>
                    <a:pt x="9782" y="167593"/>
                  </a:lnTo>
                  <a:cubicBezTo>
                    <a:pt x="5973" y="167593"/>
                    <a:pt x="2575" y="165203"/>
                    <a:pt x="1287" y="161618"/>
                  </a:cubicBezTo>
                  <a:cubicBezTo>
                    <a:pt x="0" y="158034"/>
                    <a:pt x="1101" y="154027"/>
                    <a:pt x="4039" y="151604"/>
                  </a:cubicBezTo>
                  <a:lnTo>
                    <a:pt x="168467" y="15989"/>
                  </a:lnTo>
                  <a:cubicBezTo>
                    <a:pt x="180999" y="5653"/>
                    <a:pt x="196737" y="0"/>
                    <a:pt x="212982" y="0"/>
                  </a:cubicBezTo>
                  <a:close/>
                </a:path>
              </a:pathLst>
            </a:custGeom>
            <a:solidFill>
              <a:srgbClr val="123586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E04A5BD3-C4F0-4432-BE1A-9F8F495D8C46}"/>
                </a:ext>
              </a:extLst>
            </p:cNvPr>
            <p:cNvSpPr txBox="1"/>
            <p:nvPr/>
          </p:nvSpPr>
          <p:spPr>
            <a:xfrm>
              <a:off x="101600" y="19050"/>
              <a:ext cx="1509226" cy="148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21" name="TextBox 16">
            <a:extLst>
              <a:ext uri="{FF2B5EF4-FFF2-40B4-BE49-F238E27FC236}">
                <a16:creationId xmlns:a16="http://schemas.microsoft.com/office/drawing/2014/main" id="{67C51AB8-E50B-4911-BEB3-B9CC65C8611C}"/>
              </a:ext>
            </a:extLst>
          </p:cNvPr>
          <p:cNvSpPr txBox="1"/>
          <p:nvPr/>
        </p:nvSpPr>
        <p:spPr>
          <a:xfrm>
            <a:off x="14478000" y="9563100"/>
            <a:ext cx="3676977" cy="370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1600" b="1" dirty="0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JPICT BIL X/202X | [TARIKH MESYUARAT]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1F4EBDB-06DD-4935-B044-A7E7C1B9B868}"/>
              </a:ext>
            </a:extLst>
          </p:cNvPr>
          <p:cNvSpPr txBox="1"/>
          <p:nvPr/>
        </p:nvSpPr>
        <p:spPr>
          <a:xfrm>
            <a:off x="2667000" y="2350939"/>
            <a:ext cx="4691204" cy="527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517DED"/>
                </a:solidFill>
                <a:latin typeface="Eastman Grotesque Bold" panose="020B0604020202020204" charset="0"/>
                <a:ea typeface="Dynamo Medium"/>
                <a:cs typeface="Dynamo Medium"/>
                <a:sym typeface="Dynamo Medium"/>
              </a:rPr>
              <a:t>RINGKASAN ANGGARAN KOS</a:t>
            </a:r>
          </a:p>
        </p:txBody>
      </p:sp>
    </p:spTree>
    <p:extLst>
      <p:ext uri="{BB962C8B-B14F-4D97-AF65-F5344CB8AC3E}">
        <p14:creationId xmlns:p14="http://schemas.microsoft.com/office/powerpoint/2010/main" val="425250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flipV="1">
            <a:off x="-5508038" y="0"/>
            <a:ext cx="9091994" cy="10921314"/>
          </a:xfrm>
          <a:custGeom>
            <a:avLst/>
            <a:gdLst/>
            <a:ahLst/>
            <a:cxnLst/>
            <a:rect l="l" t="t" r="r" b="b"/>
            <a:pathLst>
              <a:path w="7105524" h="8535164">
                <a:moveTo>
                  <a:pt x="0" y="8535164"/>
                </a:moveTo>
                <a:lnTo>
                  <a:pt x="7105523" y="8535164"/>
                </a:lnTo>
                <a:lnTo>
                  <a:pt x="7105523" y="0"/>
                </a:lnTo>
                <a:lnTo>
                  <a:pt x="0" y="0"/>
                </a:lnTo>
                <a:lnTo>
                  <a:pt x="0" y="8535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093B9B8-1923-4B10-B9FB-EF0C47FA89F2}"/>
              </a:ext>
            </a:extLst>
          </p:cNvPr>
          <p:cNvSpPr txBox="1"/>
          <p:nvPr/>
        </p:nvSpPr>
        <p:spPr>
          <a:xfrm>
            <a:off x="4299083" y="637612"/>
            <a:ext cx="9525000" cy="1046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25"/>
              </a:lnSpc>
            </a:pPr>
            <a:r>
              <a:rPr lang="en-US" sz="4800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IMPLIKASI KEWANGAN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5434C307-25A2-46A5-99F1-1048B0D73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53129"/>
              </p:ext>
            </p:extLst>
          </p:nvPr>
        </p:nvGraphicFramePr>
        <p:xfrm>
          <a:off x="2895600" y="2985253"/>
          <a:ext cx="14664960" cy="4950808"/>
        </p:xfrm>
        <a:graphic>
          <a:graphicData uri="http://schemas.openxmlformats.org/drawingml/2006/table">
            <a:tbl>
              <a:tblPr/>
              <a:tblGrid>
                <a:gridCol w="9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297733620"/>
                    </a:ext>
                  </a:extLst>
                </a:gridCol>
                <a:gridCol w="277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55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BIL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SPESIFIKASI TEKNIKAL </a:t>
                      </a:r>
                      <a:endParaRPr lang="en-US" sz="1100" dirty="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(MINIMA)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KUANTITI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KOS SEUNIT</a:t>
                      </a:r>
                      <a:endParaRPr lang="en-US" sz="1100" dirty="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(RM)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1" dirty="0">
                          <a:solidFill>
                            <a:srgbClr val="FFFFFF"/>
                          </a:solidFill>
                          <a:latin typeface="Assistant Bold"/>
                          <a:ea typeface="Assistant Bold"/>
                          <a:cs typeface="Assistant Bold"/>
                          <a:sym typeface="Assistant Bold"/>
                        </a:rPr>
                        <a:t>JUMLAH (RM)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8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959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80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0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62631"/>
                  </a:ext>
                </a:extLst>
              </a:tr>
            </a:tbl>
          </a:graphicData>
        </a:graphic>
      </p:graphicFrame>
      <p:sp>
        <p:nvSpPr>
          <p:cNvPr id="17" name="Freeform 5">
            <a:extLst>
              <a:ext uri="{FF2B5EF4-FFF2-40B4-BE49-F238E27FC236}">
                <a16:creationId xmlns:a16="http://schemas.microsoft.com/office/drawing/2014/main" id="{AE095C52-B45A-45B7-9953-9800F3BA794F}"/>
              </a:ext>
            </a:extLst>
          </p:cNvPr>
          <p:cNvSpPr/>
          <p:nvPr/>
        </p:nvSpPr>
        <p:spPr>
          <a:xfrm>
            <a:off x="16732875" y="117539"/>
            <a:ext cx="1080339" cy="849416"/>
          </a:xfrm>
          <a:custGeom>
            <a:avLst/>
            <a:gdLst/>
            <a:ahLst/>
            <a:cxnLst/>
            <a:rect l="l" t="t" r="r" b="b"/>
            <a:pathLst>
              <a:path w="1080339" h="849416">
                <a:moveTo>
                  <a:pt x="0" y="0"/>
                </a:moveTo>
                <a:lnTo>
                  <a:pt x="1080339" y="0"/>
                </a:lnTo>
                <a:lnTo>
                  <a:pt x="1080339" y="849416"/>
                </a:lnTo>
                <a:lnTo>
                  <a:pt x="0" y="849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6822CD0E-800A-4F7C-80E5-81C9C0BC2E4A}"/>
              </a:ext>
            </a:extLst>
          </p:cNvPr>
          <p:cNvGrpSpPr/>
          <p:nvPr/>
        </p:nvGrpSpPr>
        <p:grpSpPr>
          <a:xfrm>
            <a:off x="13875359" y="9547427"/>
            <a:ext cx="5022241" cy="579161"/>
            <a:chOff x="-63988" y="4076"/>
            <a:chExt cx="1681732" cy="16759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E1E3C99-8152-44A9-AB87-92FE7AD7F1EF}"/>
                </a:ext>
              </a:extLst>
            </p:cNvPr>
            <p:cNvSpPr/>
            <p:nvPr/>
          </p:nvSpPr>
          <p:spPr>
            <a:xfrm>
              <a:off x="-63988" y="4076"/>
              <a:ext cx="1681732" cy="167593"/>
            </a:xfrm>
            <a:custGeom>
              <a:avLst/>
              <a:gdLst/>
              <a:ahLst/>
              <a:cxnLst/>
              <a:rect l="l" t="t" r="r" b="b"/>
              <a:pathLst>
                <a:path w="1681732" h="167593">
                  <a:moveTo>
                    <a:pt x="212982" y="0"/>
                  </a:moveTo>
                  <a:lnTo>
                    <a:pt x="1671950" y="0"/>
                  </a:lnTo>
                  <a:cubicBezTo>
                    <a:pt x="1675759" y="0"/>
                    <a:pt x="1679158" y="2391"/>
                    <a:pt x="1680445" y="5975"/>
                  </a:cubicBezTo>
                  <a:cubicBezTo>
                    <a:pt x="1681732" y="9559"/>
                    <a:pt x="1680631" y="13566"/>
                    <a:pt x="1677693" y="15989"/>
                  </a:cubicBezTo>
                  <a:lnTo>
                    <a:pt x="1513265" y="151604"/>
                  </a:lnTo>
                  <a:cubicBezTo>
                    <a:pt x="1500733" y="161940"/>
                    <a:pt x="1484995" y="167593"/>
                    <a:pt x="1468750" y="167593"/>
                  </a:cubicBezTo>
                  <a:lnTo>
                    <a:pt x="9782" y="167593"/>
                  </a:lnTo>
                  <a:cubicBezTo>
                    <a:pt x="5973" y="167593"/>
                    <a:pt x="2575" y="165203"/>
                    <a:pt x="1287" y="161618"/>
                  </a:cubicBezTo>
                  <a:cubicBezTo>
                    <a:pt x="0" y="158034"/>
                    <a:pt x="1101" y="154027"/>
                    <a:pt x="4039" y="151604"/>
                  </a:cubicBezTo>
                  <a:lnTo>
                    <a:pt x="168467" y="15989"/>
                  </a:lnTo>
                  <a:cubicBezTo>
                    <a:pt x="180999" y="5653"/>
                    <a:pt x="196737" y="0"/>
                    <a:pt x="212982" y="0"/>
                  </a:cubicBezTo>
                  <a:close/>
                </a:path>
              </a:pathLst>
            </a:custGeom>
            <a:solidFill>
              <a:srgbClr val="123586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E04A5BD3-C4F0-4432-BE1A-9F8F495D8C46}"/>
                </a:ext>
              </a:extLst>
            </p:cNvPr>
            <p:cNvSpPr txBox="1"/>
            <p:nvPr/>
          </p:nvSpPr>
          <p:spPr>
            <a:xfrm>
              <a:off x="101600" y="19050"/>
              <a:ext cx="1509226" cy="148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21" name="TextBox 16">
            <a:extLst>
              <a:ext uri="{FF2B5EF4-FFF2-40B4-BE49-F238E27FC236}">
                <a16:creationId xmlns:a16="http://schemas.microsoft.com/office/drawing/2014/main" id="{67C51AB8-E50B-4911-BEB3-B9CC65C8611C}"/>
              </a:ext>
            </a:extLst>
          </p:cNvPr>
          <p:cNvSpPr txBox="1"/>
          <p:nvPr/>
        </p:nvSpPr>
        <p:spPr>
          <a:xfrm>
            <a:off x="14478000" y="9563100"/>
            <a:ext cx="3676977" cy="370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1600" b="1" dirty="0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JPICT BIL X/202X | [TARIKH MESYUARAT]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1F4EBDB-06DD-4935-B044-A7E7C1B9B868}"/>
              </a:ext>
            </a:extLst>
          </p:cNvPr>
          <p:cNvSpPr txBox="1"/>
          <p:nvPr/>
        </p:nvSpPr>
        <p:spPr>
          <a:xfrm>
            <a:off x="2667000" y="2350939"/>
            <a:ext cx="6934200" cy="527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3275C5"/>
                </a:solidFill>
                <a:latin typeface="Eastman Grotesque Bold" panose="020B0604020202020204" charset="0"/>
                <a:ea typeface="Dynamo Medium"/>
                <a:cs typeface="Dynamo Medium"/>
                <a:sym typeface="Dynamo Medium"/>
              </a:rPr>
              <a:t>PERINCIAN DAN SPESIFIKASI PERMOHONAN</a:t>
            </a:r>
          </a:p>
        </p:txBody>
      </p:sp>
    </p:spTree>
    <p:extLst>
      <p:ext uri="{BB962C8B-B14F-4D97-AF65-F5344CB8AC3E}">
        <p14:creationId xmlns:p14="http://schemas.microsoft.com/office/powerpoint/2010/main" val="338219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7138" y="1165081"/>
            <a:ext cx="9942511" cy="106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25"/>
              </a:lnSpc>
            </a:pPr>
            <a:r>
              <a:rPr lang="en-US" sz="4800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SYOR</a:t>
            </a:r>
          </a:p>
        </p:txBody>
      </p:sp>
      <p:sp>
        <p:nvSpPr>
          <p:cNvPr id="5" name="Freeform 5"/>
          <p:cNvSpPr/>
          <p:nvPr/>
        </p:nvSpPr>
        <p:spPr>
          <a:xfrm rot="-5400000" flipH="1">
            <a:off x="10965768" y="388032"/>
            <a:ext cx="9960179" cy="9184115"/>
          </a:xfrm>
          <a:custGeom>
            <a:avLst/>
            <a:gdLst/>
            <a:ahLst/>
            <a:cxnLst/>
            <a:rect l="l" t="t" r="r" b="b"/>
            <a:pathLst>
              <a:path w="9960179" h="9184115">
                <a:moveTo>
                  <a:pt x="9960178" y="0"/>
                </a:moveTo>
                <a:lnTo>
                  <a:pt x="0" y="0"/>
                </a:lnTo>
                <a:lnTo>
                  <a:pt x="0" y="9184115"/>
                </a:lnTo>
                <a:lnTo>
                  <a:pt x="9960178" y="9184115"/>
                </a:lnTo>
                <a:lnTo>
                  <a:pt x="99601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8014423" y="-1138567"/>
            <a:ext cx="1050785" cy="2277134"/>
          </a:xfrm>
          <a:custGeom>
            <a:avLst/>
            <a:gdLst/>
            <a:ahLst/>
            <a:cxnLst/>
            <a:rect l="l" t="t" r="r" b="b"/>
            <a:pathLst>
              <a:path w="1050785" h="2277134">
                <a:moveTo>
                  <a:pt x="0" y="0"/>
                </a:moveTo>
                <a:lnTo>
                  <a:pt x="1050785" y="0"/>
                </a:lnTo>
                <a:lnTo>
                  <a:pt x="1050785" y="2277134"/>
                </a:lnTo>
                <a:lnTo>
                  <a:pt x="0" y="2277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495" r="-368184"/>
            </a:stretch>
          </a:blipFill>
        </p:spPr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9E3663E-0A57-4E3F-BDFD-7822D84D1CBF}"/>
              </a:ext>
            </a:extLst>
          </p:cNvPr>
          <p:cNvGrpSpPr/>
          <p:nvPr/>
        </p:nvGrpSpPr>
        <p:grpSpPr>
          <a:xfrm>
            <a:off x="13411200" y="1409700"/>
            <a:ext cx="5471129" cy="5512159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92DEBD0-EC59-490A-9B5B-BD9CB80EE4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6"/>
              <a:stretch>
                <a:fillRect l="-51032" r="-38495" b="-7083"/>
              </a:stretch>
            </a:blipFill>
            <a:ln w="142875" cap="sq">
              <a:solidFill>
                <a:srgbClr val="123586"/>
              </a:solidFill>
              <a:prstDash val="solid"/>
              <a:miter/>
            </a:ln>
          </p:spPr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94FB2466-3D88-4866-AC00-660884767501}"/>
              </a:ext>
            </a:extLst>
          </p:cNvPr>
          <p:cNvSpPr txBox="1"/>
          <p:nvPr/>
        </p:nvSpPr>
        <p:spPr>
          <a:xfrm>
            <a:off x="1207138" y="2834205"/>
            <a:ext cx="9184115" cy="349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11"/>
              </a:lnSpc>
            </a:pP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Kertas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cadangan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ini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dikemukakan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untuk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pertimbangan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dan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seterusnya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kelulusan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Mesyuarat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Jawatankuasa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Pemandu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ICT Negeri Johor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bagi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cadangan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[NAMA PROJEK} </a:t>
            </a:r>
            <a:r>
              <a:rPr lang="en-US" sz="2800" spc="401" dirty="0" err="1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berjumlah</a:t>
            </a:r>
            <a:r>
              <a:rPr lang="en-US" sz="2800" spc="401" dirty="0">
                <a:solidFill>
                  <a:srgbClr val="000000"/>
                </a:solidFill>
                <a:latin typeface="Eastman Grotesque Bold" panose="020B0604020202020204" charset="0"/>
                <a:ea typeface="Assistant"/>
                <a:cs typeface="Assistant"/>
                <a:sym typeface="Assistant"/>
              </a:rPr>
              <a:t> [KOS PROJEK].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C0CCE999-89B1-4F88-A167-07D05CC34D45}"/>
              </a:ext>
            </a:extLst>
          </p:cNvPr>
          <p:cNvGrpSpPr/>
          <p:nvPr/>
        </p:nvGrpSpPr>
        <p:grpSpPr>
          <a:xfrm>
            <a:off x="13875359" y="9547427"/>
            <a:ext cx="5022241" cy="579161"/>
            <a:chOff x="-63988" y="4076"/>
            <a:chExt cx="1681732" cy="167593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DC845B4-374A-41D3-AACC-75C8A2926E78}"/>
                </a:ext>
              </a:extLst>
            </p:cNvPr>
            <p:cNvSpPr/>
            <p:nvPr/>
          </p:nvSpPr>
          <p:spPr>
            <a:xfrm>
              <a:off x="-63988" y="4076"/>
              <a:ext cx="1681732" cy="167593"/>
            </a:xfrm>
            <a:custGeom>
              <a:avLst/>
              <a:gdLst/>
              <a:ahLst/>
              <a:cxnLst/>
              <a:rect l="l" t="t" r="r" b="b"/>
              <a:pathLst>
                <a:path w="1681732" h="167593">
                  <a:moveTo>
                    <a:pt x="212982" y="0"/>
                  </a:moveTo>
                  <a:lnTo>
                    <a:pt x="1671950" y="0"/>
                  </a:lnTo>
                  <a:cubicBezTo>
                    <a:pt x="1675759" y="0"/>
                    <a:pt x="1679158" y="2391"/>
                    <a:pt x="1680445" y="5975"/>
                  </a:cubicBezTo>
                  <a:cubicBezTo>
                    <a:pt x="1681732" y="9559"/>
                    <a:pt x="1680631" y="13566"/>
                    <a:pt x="1677693" y="15989"/>
                  </a:cubicBezTo>
                  <a:lnTo>
                    <a:pt x="1513265" y="151604"/>
                  </a:lnTo>
                  <a:cubicBezTo>
                    <a:pt x="1500733" y="161940"/>
                    <a:pt x="1484995" y="167593"/>
                    <a:pt x="1468750" y="167593"/>
                  </a:cubicBezTo>
                  <a:lnTo>
                    <a:pt x="9782" y="167593"/>
                  </a:lnTo>
                  <a:cubicBezTo>
                    <a:pt x="5973" y="167593"/>
                    <a:pt x="2575" y="165203"/>
                    <a:pt x="1287" y="161618"/>
                  </a:cubicBezTo>
                  <a:cubicBezTo>
                    <a:pt x="0" y="158034"/>
                    <a:pt x="1101" y="154027"/>
                    <a:pt x="4039" y="151604"/>
                  </a:cubicBezTo>
                  <a:lnTo>
                    <a:pt x="168467" y="15989"/>
                  </a:lnTo>
                  <a:cubicBezTo>
                    <a:pt x="180999" y="5653"/>
                    <a:pt x="196737" y="0"/>
                    <a:pt x="212982" y="0"/>
                  </a:cubicBezTo>
                  <a:close/>
                </a:path>
              </a:pathLst>
            </a:custGeom>
            <a:solidFill>
              <a:srgbClr val="123586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6390389C-3029-406B-B7E4-D8CBB9AA2730}"/>
                </a:ext>
              </a:extLst>
            </p:cNvPr>
            <p:cNvSpPr txBox="1"/>
            <p:nvPr/>
          </p:nvSpPr>
          <p:spPr>
            <a:xfrm>
              <a:off x="101600" y="19050"/>
              <a:ext cx="1509226" cy="148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20" name="TextBox 16">
            <a:extLst>
              <a:ext uri="{FF2B5EF4-FFF2-40B4-BE49-F238E27FC236}">
                <a16:creationId xmlns:a16="http://schemas.microsoft.com/office/drawing/2014/main" id="{DA0851C8-73BD-4B43-ADEF-48E27FD592F0}"/>
              </a:ext>
            </a:extLst>
          </p:cNvPr>
          <p:cNvSpPr txBox="1"/>
          <p:nvPr/>
        </p:nvSpPr>
        <p:spPr>
          <a:xfrm>
            <a:off x="14478000" y="9563100"/>
            <a:ext cx="3676977" cy="370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1600" b="1" dirty="0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JPICT BIL X/202X | [TARIKH MESYUARAT]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C8D81859-214E-440D-A702-DC4595A0F999}"/>
              </a:ext>
            </a:extLst>
          </p:cNvPr>
          <p:cNvSpPr/>
          <p:nvPr/>
        </p:nvSpPr>
        <p:spPr>
          <a:xfrm>
            <a:off x="16732875" y="117539"/>
            <a:ext cx="1080339" cy="849416"/>
          </a:xfrm>
          <a:custGeom>
            <a:avLst/>
            <a:gdLst/>
            <a:ahLst/>
            <a:cxnLst/>
            <a:rect l="l" t="t" r="r" b="b"/>
            <a:pathLst>
              <a:path w="1080339" h="849416">
                <a:moveTo>
                  <a:pt x="0" y="0"/>
                </a:moveTo>
                <a:lnTo>
                  <a:pt x="1080339" y="0"/>
                </a:lnTo>
                <a:lnTo>
                  <a:pt x="1080339" y="849416"/>
                </a:lnTo>
                <a:lnTo>
                  <a:pt x="0" y="8494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666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4294282" y="4261360"/>
            <a:ext cx="9656529" cy="6928560"/>
          </a:xfrm>
          <a:custGeom>
            <a:avLst/>
            <a:gdLst/>
            <a:ahLst/>
            <a:cxnLst/>
            <a:rect l="l" t="t" r="r" b="b"/>
            <a:pathLst>
              <a:path w="9656529" h="6928560">
                <a:moveTo>
                  <a:pt x="0" y="6928560"/>
                </a:moveTo>
                <a:lnTo>
                  <a:pt x="9656529" y="6928560"/>
                </a:lnTo>
                <a:lnTo>
                  <a:pt x="9656529" y="0"/>
                </a:lnTo>
                <a:lnTo>
                  <a:pt x="0" y="0"/>
                </a:lnTo>
                <a:lnTo>
                  <a:pt x="0" y="69285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>
            <a:off x="-4677269" y="687528"/>
            <a:ext cx="9656529" cy="6928560"/>
          </a:xfrm>
          <a:custGeom>
            <a:avLst/>
            <a:gdLst/>
            <a:ahLst/>
            <a:cxnLst/>
            <a:rect l="l" t="t" r="r" b="b"/>
            <a:pathLst>
              <a:path w="9656529" h="6928560">
                <a:moveTo>
                  <a:pt x="0" y="0"/>
                </a:moveTo>
                <a:lnTo>
                  <a:pt x="9656529" y="0"/>
                </a:lnTo>
                <a:lnTo>
                  <a:pt x="9656529" y="6928560"/>
                </a:lnTo>
                <a:lnTo>
                  <a:pt x="0" y="6928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-2528236" y="5642865"/>
            <a:ext cx="7460770" cy="74607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90500" cap="sq">
              <a:solidFill>
                <a:srgbClr val="123586"/>
              </a:solidFill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3432907" y="-2355370"/>
            <a:ext cx="7460770" cy="74607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5"/>
              <a:stretch>
                <a:fillRect l="-16666" r="-16666"/>
              </a:stretch>
            </a:blipFill>
            <a:ln w="190500" cap="sq">
              <a:solidFill>
                <a:srgbClr val="123586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950963" y="4533900"/>
            <a:ext cx="10386074" cy="1300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0"/>
              </a:lnSpc>
            </a:pPr>
            <a:r>
              <a:rPr lang="en-US" sz="8567" b="1" dirty="0">
                <a:solidFill>
                  <a:srgbClr val="123586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SEKIAN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2FA8F97C-03EB-4012-8082-60A00F23920D}"/>
              </a:ext>
            </a:extLst>
          </p:cNvPr>
          <p:cNvSpPr txBox="1"/>
          <p:nvPr/>
        </p:nvSpPr>
        <p:spPr>
          <a:xfrm>
            <a:off x="3828230" y="5533564"/>
            <a:ext cx="10386074" cy="1300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0"/>
              </a:lnSpc>
            </a:pPr>
            <a:r>
              <a:rPr lang="en-US" sz="8567" b="1" dirty="0">
                <a:solidFill>
                  <a:srgbClr val="517DED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TERIMA KASIH</a:t>
            </a: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22871AB6-90E0-4D49-A5AF-04A0176DF59E}"/>
              </a:ext>
            </a:extLst>
          </p:cNvPr>
          <p:cNvSpPr/>
          <p:nvPr/>
        </p:nvSpPr>
        <p:spPr>
          <a:xfrm>
            <a:off x="6705600" y="2450797"/>
            <a:ext cx="2389671" cy="1878878"/>
          </a:xfrm>
          <a:custGeom>
            <a:avLst/>
            <a:gdLst/>
            <a:ahLst/>
            <a:cxnLst/>
            <a:rect l="l" t="t" r="r" b="b"/>
            <a:pathLst>
              <a:path w="1919985" h="1509588">
                <a:moveTo>
                  <a:pt x="0" y="0"/>
                </a:moveTo>
                <a:lnTo>
                  <a:pt x="1919985" y="0"/>
                </a:lnTo>
                <a:lnTo>
                  <a:pt x="1919985" y="1509588"/>
                </a:lnTo>
                <a:lnTo>
                  <a:pt x="0" y="1509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6005AB-70B3-4C81-97CF-0C45CD78D1B9}"/>
              </a:ext>
            </a:extLst>
          </p:cNvPr>
          <p:cNvSpPr/>
          <p:nvPr/>
        </p:nvSpPr>
        <p:spPr>
          <a:xfrm>
            <a:off x="9322412" y="2585464"/>
            <a:ext cx="1998218" cy="169205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LOGO JABATAN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426FCEFC-B320-40C5-A70A-E9048F83D3F0}"/>
              </a:ext>
            </a:extLst>
          </p:cNvPr>
          <p:cNvSpPr txBox="1"/>
          <p:nvPr/>
        </p:nvSpPr>
        <p:spPr>
          <a:xfrm>
            <a:off x="6736919" y="6901607"/>
            <a:ext cx="4716703" cy="72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41"/>
              </a:lnSpc>
            </a:pPr>
            <a:r>
              <a:rPr lang="en-US" sz="2800" b="1" spc="18" dirty="0">
                <a:solidFill>
                  <a:srgbClr val="517DED"/>
                </a:solidFill>
                <a:latin typeface="Dynamo Medium"/>
                <a:ea typeface="Dynamo Medium"/>
                <a:cs typeface="Dynamo Medium"/>
                <a:sym typeface="Dynamo Medium"/>
              </a:rPr>
              <a:t>[NAMA JABATAN / AGENSI]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224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Dynamo Medium</vt:lpstr>
      <vt:lpstr>Source Sans Pro Bold</vt:lpstr>
      <vt:lpstr>Assistant Bold</vt:lpstr>
      <vt:lpstr>Eastman Grotesque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Geometric Corporate Artificial Intelligence in Health Presentation</dc:title>
  <dc:creator>YaNa MuSa</dc:creator>
  <cp:lastModifiedBy>Hp</cp:lastModifiedBy>
  <cp:revision>9</cp:revision>
  <dcterms:created xsi:type="dcterms:W3CDTF">2006-08-16T00:00:00Z</dcterms:created>
  <dcterms:modified xsi:type="dcterms:W3CDTF">2025-01-07T00:28:40Z</dcterms:modified>
  <dc:identifier>DAGa64sVJqk</dc:identifier>
</cp:coreProperties>
</file>